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media1.mp4" ContentType="video/mp4"/>
  <Override PartName="/ppt/media/media2.mp4" ContentType="video/mp4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notesMasterIdLst>
    <p:notesMasterId r:id="rId2"/>
  </p:notesMasterIdLst>
  <p:handoutMasterIdLst>
    <p:handoutMasterId r:id="rId3"/>
  </p:handoutMasterIdLst>
  <p:sldIdLst>
    <p:sldId id="274" r:id="rId4"/>
    <p:sldId id="261" r:id="rId5"/>
    <p:sldId id="263" r:id="rId6"/>
    <p:sldId id="275" r:id="rId7"/>
    <p:sldId id="276" r:id="rId8"/>
    <p:sldId id="277" r:id="rId9"/>
    <p:sldId id="278" r:id="rId10"/>
    <p:sldId id="279" r:id="rId11"/>
    <p:sldId id="267" r:id="rId12"/>
    <p:sldId id="280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1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0" y="480"/>
      </p:cViewPr>
      <p:guideLst>
        <p:guide orient="horz" pos="2158"/>
        <p:guide pos="3839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168" y="96"/>
      </p:cViewPr>
    </p:cSldViewPr>
  </p:notes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3AF422E-D74D-46B9-AB01-15178AF3AA17}" type="datetime1">
              <a:rPr lang="en-US"/>
              <a:pPr lvl="0">
                <a:defRPr/>
              </a:pPr>
              <a:t>12/11/2022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932A856-5844-46C3-8DB5-778B7F0BCBD3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9B27DB0-F6FF-4338-AD0C-60E32880752F}" type="datetime1">
              <a:rPr lang="en-US"/>
              <a:pPr lvl="0">
                <a:defRPr/>
              </a:pPr>
              <a:t>12/11/2022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DAFFAD16-93C4-4128-912C-A06D0861F20B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5398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 smtClean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332163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52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 smtClean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C0F3B5B-451D-41B7-840D-C3136C470C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64339" y="1009650"/>
            <a:ext cx="5827922" cy="3376613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or Drag Here to Add Picture</a:t>
            </a:r>
            <a:endParaRPr lang="id-ID"/>
          </a:p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6809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 smtClean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490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 smtClean="0">
                <a:solidFill>
                  <a:schemeClr val="bg1"/>
                </a:solidFill>
                <a:effectLst/>
                <a:latin typeface="+mn-lt"/>
              </a:rPr>
              <a:t>© 2018 </a:t>
            </a:r>
            <a:r>
              <a:rPr lang="en-US" sz="900" b="1" i="0" dirty="0" smtClean="0">
                <a:solidFill>
                  <a:schemeClr val="bg1"/>
                </a:solidFill>
                <a:effectLst/>
                <a:latin typeface="+mj-lt"/>
              </a:rPr>
              <a:t>Slidefabric.com</a:t>
            </a:r>
            <a:r>
              <a:rPr lang="en-US" sz="900" b="0" i="0" dirty="0" smtClean="0">
                <a:solidFill>
                  <a:schemeClr val="bg1"/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 smtClean="0">
                <a:solidFill>
                  <a:schemeClr val="bg1"/>
                </a:solidFill>
                <a:latin typeface="+mj-lt"/>
              </a:rPr>
              <a:t>PAGE</a:t>
            </a:r>
            <a:fld id="{1FF971EA-3A6D-44E0-AE21-1C9457776B3F}" type="slidenum">
              <a:rPr lang="en-US" sz="12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5438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752DFED-9BE1-46A5-81AE-B0130748EE73}"/>
              </a:ext>
            </a:extLst>
          </p:cNvPr>
          <p:cNvSpPr/>
          <p:nvPr userDrawn="1"/>
        </p:nvSpPr>
        <p:spPr>
          <a:xfrm>
            <a:off x="1719473" y="932990"/>
            <a:ext cx="3989645" cy="3989645"/>
          </a:xfrm>
          <a:prstGeom prst="frame">
            <a:avLst>
              <a:gd name="adj1" fmla="val 142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1904CE9-FC93-4C19-8291-B3B6C853B97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70764" y="1475302"/>
            <a:ext cx="3989645" cy="3989645"/>
          </a:xfrm>
          <a:solidFill>
            <a:schemeClr val="accent2"/>
          </a:solidFill>
        </p:spPr>
      </p:sp>
    </p:spTree>
    <p:extLst>
      <p:ext uri="{BB962C8B-B14F-4D97-AF65-F5344CB8AC3E}">
        <p14:creationId xmlns:p14="http://schemas.microsoft.com/office/powerpoint/2010/main" val="11025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34" name="Rectangle 33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84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25" name="Rectangle 24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11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972573" y="2610407"/>
            <a:ext cx="2314575" cy="2312988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5010409" y="2610407"/>
            <a:ext cx="2314575" cy="2312988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7936074" y="2610407"/>
            <a:ext cx="2314575" cy="2312988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31" name="Rectangle 30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11"/>
          <p:cNvSpPr txBox="1"/>
          <p:nvPr userDrawn="1"/>
        </p:nvSpPr>
        <p:spPr>
          <a:xfrm>
            <a:off x="2135039" y="5200584"/>
            <a:ext cx="1989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003030101060003" pitchFamily="34" charset="0"/>
              </a:rPr>
              <a:t>CHARLES K SMITH</a:t>
            </a:r>
            <a:endParaRPr lang="id-ID" sz="16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003030101060003" pitchFamily="34" charset="0"/>
            </a:endParaRPr>
          </a:p>
        </p:txBody>
      </p:sp>
      <p:sp>
        <p:nvSpPr>
          <p:cNvPr id="33" name="TextBox 63"/>
          <p:cNvSpPr txBox="1"/>
          <p:nvPr userDrawn="1"/>
        </p:nvSpPr>
        <p:spPr>
          <a:xfrm>
            <a:off x="2485294" y="5502341"/>
            <a:ext cx="128913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067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General Manager</a:t>
            </a:r>
            <a:endParaRPr lang="id-ID" sz="1067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Box 57"/>
          <p:cNvSpPr txBox="1"/>
          <p:nvPr userDrawn="1"/>
        </p:nvSpPr>
        <p:spPr>
          <a:xfrm>
            <a:off x="5223491" y="5200584"/>
            <a:ext cx="1887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003030101060003" pitchFamily="34" charset="0"/>
              </a:rPr>
              <a:t>DELTON R SMITH</a:t>
            </a:r>
            <a:endParaRPr lang="id-ID" sz="16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003030101060003" pitchFamily="34" charset="0"/>
            </a:endParaRPr>
          </a:p>
        </p:txBody>
      </p:sp>
      <p:sp>
        <p:nvSpPr>
          <p:cNvPr id="35" name="TextBox 64"/>
          <p:cNvSpPr txBox="1"/>
          <p:nvPr userDrawn="1"/>
        </p:nvSpPr>
        <p:spPr>
          <a:xfrm>
            <a:off x="5395819" y="5502341"/>
            <a:ext cx="154240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067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Chief Excutive Officer</a:t>
            </a:r>
          </a:p>
        </p:txBody>
      </p:sp>
      <p:sp>
        <p:nvSpPr>
          <p:cNvPr id="36" name="TextBox 11"/>
          <p:cNvSpPr txBox="1"/>
          <p:nvPr userDrawn="1"/>
        </p:nvSpPr>
        <p:spPr>
          <a:xfrm>
            <a:off x="8153041" y="5200584"/>
            <a:ext cx="1880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003030101060003" pitchFamily="34" charset="0"/>
              </a:rPr>
              <a:t>BRENNAN SMITH</a:t>
            </a:r>
            <a:endParaRPr lang="id-ID" sz="16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003030101060003" pitchFamily="34" charset="0"/>
            </a:endParaRPr>
          </a:p>
        </p:txBody>
      </p:sp>
      <p:sp>
        <p:nvSpPr>
          <p:cNvPr id="37" name="TextBox 63"/>
          <p:cNvSpPr txBox="1"/>
          <p:nvPr userDrawn="1"/>
        </p:nvSpPr>
        <p:spPr>
          <a:xfrm>
            <a:off x="8460817" y="5502341"/>
            <a:ext cx="1265090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067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Creative Director</a:t>
            </a:r>
            <a:endParaRPr lang="id-ID" sz="1067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7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9" name="Rectangle 8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61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15592" y="6400892"/>
            <a:ext cx="26452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 smtClean="0">
                <a:solidFill>
                  <a:schemeClr val="bg1"/>
                </a:solidFill>
                <a:effectLst/>
                <a:latin typeface="+mn-lt"/>
              </a:rPr>
              <a:t>© 2018 </a:t>
            </a:r>
            <a:r>
              <a:rPr lang="en-US" sz="900" b="1" i="0" dirty="0" smtClean="0">
                <a:solidFill>
                  <a:schemeClr val="bg1"/>
                </a:solidFill>
                <a:effectLst/>
                <a:latin typeface="+mj-lt"/>
              </a:rPr>
              <a:t>Slidefabric.com</a:t>
            </a:r>
            <a:r>
              <a:rPr lang="en-US" sz="900" b="0" i="0" dirty="0" smtClean="0">
                <a:solidFill>
                  <a:schemeClr val="bg1"/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937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468A1-4B87-439B-82EC-C3C09A9F3392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4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0" r:id="rId4"/>
    <p:sldLayoutId id="2147483653" r:id="rId5"/>
    <p:sldLayoutId id="2147483654" r:id="rId6"/>
    <p:sldLayoutId id="2147483659" r:id="rId7"/>
    <p:sldLayoutId id="2147483655" r:id="rId8"/>
    <p:sldLayoutId id="2147483656" r:id="rId9"/>
    <p:sldLayoutId id="2147483657" r:id="rId10"/>
    <p:sldLayoutId id="21474836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6.png"  /><Relationship Id="rId3" Type="http://schemas.openxmlformats.org/officeDocument/2006/relationships/video" Target="../media/media2.mp4"  /><Relationship Id="rId4" Type="http://schemas.microsoft.com/office/2007/relationships/media" Target="../media/media2.mp4"  /><Relationship Id="rId5" Type="http://schemas.openxmlformats.org/officeDocument/2006/relationships/image" Target="../media/image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6.png"  /><Relationship Id="rId3" Type="http://schemas.openxmlformats.org/officeDocument/2006/relationships/video" Target="../media/media1.mp4"  /><Relationship Id="rId4" Type="http://schemas.microsoft.com/office/2007/relationships/media" Target="../media/media1.mp4"  /><Relationship Id="rId5" Type="http://schemas.openxmlformats.org/officeDocument/2006/relationships/image" Target="../media/image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>
            <a:lumMod val="65000"/>
            <a:lumOff val="3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900000">
            <a:off x="10059401" y="2964738"/>
            <a:ext cx="928522" cy="928522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061085" y="2875002"/>
            <a:ext cx="10031730" cy="10950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6600" spc="600">
                <a:solidFill>
                  <a:schemeClr val="bg1"/>
                </a:solidFill>
                <a:latin typeface="+mj-lt"/>
              </a:rPr>
              <a:t>마스크 착용 유무 판별기</a:t>
            </a:r>
            <a:endParaRPr lang="ko-KR" altLang="en-US" sz="6600" spc="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10228" y="5647063"/>
            <a:ext cx="3034735" cy="1053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2100" b="1">
                <a:solidFill>
                  <a:schemeClr val="lt1"/>
                </a:solidFill>
              </a:rPr>
              <a:t>2217110178 </a:t>
            </a:r>
            <a:r>
              <a:rPr lang="ko-KR" altLang="en-US" sz="2100" b="1">
                <a:solidFill>
                  <a:schemeClr val="lt1"/>
                </a:solidFill>
              </a:rPr>
              <a:t>구경빈</a:t>
            </a:r>
            <a:endParaRPr lang="ko-KR" altLang="en-US" sz="2100" b="1">
              <a:solidFill>
                <a:schemeClr val="lt1"/>
              </a:solidFill>
            </a:endParaRPr>
          </a:p>
          <a:p>
            <a:pPr algn="r">
              <a:defRPr/>
            </a:pPr>
            <a:r>
              <a:rPr lang="en-US" altLang="ko-KR" sz="2100" b="1">
                <a:solidFill>
                  <a:schemeClr val="lt1"/>
                </a:solidFill>
              </a:rPr>
              <a:t>2017110212 </a:t>
            </a:r>
            <a:r>
              <a:rPr lang="ko-KR" altLang="en-US" sz="2100" b="1">
                <a:solidFill>
                  <a:schemeClr val="lt1"/>
                </a:solidFill>
              </a:rPr>
              <a:t>복찬희</a:t>
            </a:r>
            <a:endParaRPr lang="ko-KR" altLang="en-US" sz="2100" b="1">
              <a:solidFill>
                <a:schemeClr val="lt1"/>
              </a:solidFill>
            </a:endParaRPr>
          </a:p>
          <a:p>
            <a:pPr algn="r">
              <a:defRPr/>
            </a:pPr>
            <a:r>
              <a:rPr lang="en-US" altLang="ko-KR" sz="2100" b="1">
                <a:solidFill>
                  <a:schemeClr val="lt1"/>
                </a:solidFill>
              </a:rPr>
              <a:t>2217110213 </a:t>
            </a:r>
            <a:r>
              <a:rPr lang="ko-KR" altLang="en-US" sz="2100" b="1">
                <a:solidFill>
                  <a:schemeClr val="lt1"/>
                </a:solidFill>
              </a:rPr>
              <a:t>이동엽</a:t>
            </a:r>
            <a:endParaRPr lang="ko-KR" altLang="en-US" sz="21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900">
        <p:fade thruBlk="1"/>
      </p:transition>
    </mc:Choice>
    <mc:Fallback>
      <p:transition xmlns:mc="http://schemas.openxmlformats.org/markup-compatibility/2006" xmlns:hp="http://schemas.haansoft.com/office/presentation/8.0" mc:Ignorable="hp" hp:hslDur="9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39494" y="762953"/>
            <a:ext cx="6341880" cy="53320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6944" y="3429000"/>
            <a:ext cx="4554355" cy="771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200" indent="-21420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>
                <a:solidFill>
                  <a:schemeClr val="tx1">
                    <a:lumMod val="75000"/>
                    <a:lumOff val="25000"/>
                  </a:schemeClr>
                </a:solidFill>
              </a:rPr>
              <a:t>여려명이 있어도 마스크의 착용유무를 확인가능</a:t>
            </a:r>
            <a:endParaRPr lang="ko-KR" altLang="en-US" sz="15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14200" indent="-21420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>
                <a:solidFill>
                  <a:schemeClr val="tx1">
                    <a:lumMod val="75000"/>
                    <a:lumOff val="25000"/>
                  </a:schemeClr>
                </a:solidFill>
              </a:rPr>
              <a:t>두 조건을 충족하여 </a:t>
            </a:r>
            <a:r>
              <a:rPr lang="en-US" altLang="ko-KR" sz="1500" b="1">
                <a:solidFill>
                  <a:schemeClr val="tx1">
                    <a:lumMod val="75000"/>
                    <a:lumOff val="25000"/>
                  </a:schemeClr>
                </a:solidFill>
              </a:rPr>
              <a:t>LED</a:t>
            </a:r>
            <a:r>
              <a:rPr lang="ko-KR" altLang="en-US" sz="1500" b="1">
                <a:solidFill>
                  <a:schemeClr val="tx1">
                    <a:lumMod val="75000"/>
                    <a:lumOff val="25000"/>
                  </a:schemeClr>
                </a:solidFill>
              </a:rPr>
              <a:t>등이 반복적으로 점등</a:t>
            </a:r>
            <a:endParaRPr lang="ko-KR" altLang="en-US" sz="15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4454" y="1685649"/>
            <a:ext cx="2792661" cy="9032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</a:t>
            </a:r>
            <a:r>
              <a:rPr lang="ko-KR" altLang="en-US" sz="5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명 일때</a:t>
            </a:r>
            <a:endParaRPr lang="ko-KR" altLang="en-US" sz="54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 rot="900000">
            <a:off x="1384001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7" name="둘이서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4524376" y="767294"/>
            <a:ext cx="6353524" cy="3841748"/>
          </a:xfrm>
          <a:prstGeom prst="rect">
            <a:avLst/>
          </a:prstGeom>
        </p:spPr>
      </p:pic>
      <p:sp>
        <p:nvSpPr>
          <p:cNvPr id="18" name=""/>
          <p:cNvSpPr/>
          <p:nvPr/>
        </p:nvSpPr>
        <p:spPr>
          <a:xfrm>
            <a:off x="400439" y="6273613"/>
            <a:ext cx="2556198" cy="38877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900">
        <p:fade thruBlk="1"/>
      </p:transition>
    </mc:Choice>
    <mc:Fallback>
      <p:transition xmlns:mc="http://schemas.openxmlformats.org/markup-compatibility/2006" xmlns:hp="http://schemas.haansoft.com/office/presentation/8.0" mc:Ignorable="hp" hp:hslDur="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454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3753838" y="2978053"/>
            <a:ext cx="4907280" cy="9018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kern="0" spc="600">
                <a:solidFill>
                  <a:schemeClr val="bg1"/>
                </a:solidFill>
                <a:latin typeface="+mj-lt"/>
              </a:rPr>
              <a:t>THANK</a:t>
            </a:r>
            <a:r>
              <a:rPr lang="en-US" altLang="ko-KR" sz="5400" kern="0" spc="600">
                <a:solidFill>
                  <a:schemeClr val="bg1"/>
                </a:solidFill>
                <a:latin typeface="+mj-lt"/>
              </a:rPr>
              <a:t> YOU</a:t>
            </a:r>
            <a:endParaRPr lang="en-US" altLang="ko-KR" sz="5400" kern="0" spc="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>
          <a:xfrm rot="900000">
            <a:off x="5098992" y="-490179"/>
            <a:ext cx="1994017" cy="1994017"/>
          </a:xfrm>
          <a:prstGeom prst="rect">
            <a:avLst/>
          </a:prstGeom>
          <a:noFill/>
          <a:ln w="1047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"/>
          <p:cNvSpPr/>
          <p:nvPr/>
        </p:nvSpPr>
        <p:spPr>
          <a:xfrm>
            <a:off x="400439" y="6273613"/>
            <a:ext cx="2556198" cy="388776"/>
          </a:xfrm>
          <a:prstGeom prst="roundRect">
            <a:avLst>
              <a:gd name="adj" fmla="val 16667"/>
            </a:avLst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900">
        <p:fade thruBlk="1"/>
      </p:transition>
    </mc:Choice>
    <mc:Fallback>
      <p:transition xmlns:mc="http://schemas.openxmlformats.org/markup-compatibility/2006" xmlns:hp="http://schemas.haansoft.com/office/presentation/8.0" mc:Ignorable="hp" hp:hslDur="9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45698" y="3251615"/>
            <a:ext cx="4702016" cy="2328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9920" indent="-199920" algn="just">
              <a:lnSpc>
                <a:spcPct val="150000"/>
              </a:lnSpc>
              <a:buFont typeface="Arial"/>
              <a:buChar char="•"/>
              <a:defRPr/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코로나 팬데믹 사태로 인해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 현재까지도</a:t>
            </a: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 마스크 착용이 의무화 되고 있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다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  <a:defRPr/>
            </a:pPr>
            <a:endParaRPr 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99920" indent="-199920" algn="just">
              <a:lnSpc>
                <a:spcPct val="150000"/>
              </a:lnSpc>
              <a:buFont typeface="Arial"/>
              <a:buChar char="•"/>
              <a:defRPr/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마스크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착용유무를</a:t>
            </a: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 사람이 일일이 확인하기에는 번거롭고 효율적이지 못하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기 때문에</a:t>
            </a: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 사람들이 마스크를 착용하였는지 안하였는지 판단하는 마스크 식별 모델을 만들어서 카메라로 자동으로 인식하는 시스템을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만들었다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09035" y="743172"/>
            <a:ext cx="4669155" cy="9027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5400" spc="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주제선택 이유</a:t>
            </a:r>
            <a:endParaRPr lang="ko-KR" altLang="en-US" sz="5400" spc="3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04372" y="2021248"/>
            <a:ext cx="31832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chemeClr val="accent1"/>
                </a:solidFill>
              </a:rPr>
              <a:t>“COVID19</a:t>
            </a:r>
            <a:r>
              <a:rPr lang="ko-KR" altLang="en-US" sz="1400">
                <a:solidFill>
                  <a:schemeClr val="accent1"/>
                </a:solidFill>
              </a:rPr>
              <a:t> 시대에 없어서는 안될 </a:t>
            </a:r>
            <a:r>
              <a:rPr lang="en-US" altLang="ko-KR" sz="1400">
                <a:solidFill>
                  <a:schemeClr val="accent1"/>
                </a:solidFill>
              </a:rPr>
              <a:t>IT</a:t>
            </a:r>
            <a:r>
              <a:rPr lang="ko-KR" altLang="en-US" sz="1400">
                <a:solidFill>
                  <a:schemeClr val="accent1"/>
                </a:solidFill>
              </a:rPr>
              <a:t>템</a:t>
            </a:r>
            <a:r>
              <a:rPr lang="en-US" altLang="ko-KR" sz="1400">
                <a:solidFill>
                  <a:schemeClr val="accent1"/>
                </a:solidFill>
              </a:rPr>
              <a:t>”</a:t>
            </a:r>
            <a:endParaRPr lang="en-US" altLang="ko-KR" sz="1400">
              <a:solidFill>
                <a:schemeClr val="accent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 rot="900000">
            <a:off x="5734297" y="-481706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"/>
          <p:cNvSpPr/>
          <p:nvPr/>
        </p:nvSpPr>
        <p:spPr>
          <a:xfrm>
            <a:off x="400439" y="6273613"/>
            <a:ext cx="2556198" cy="38877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005667"/>
            <a:ext cx="4898377" cy="30131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900">
        <p:fade thruBlk="1"/>
      </p:transition>
    </mc:Choice>
    <mc:Fallback>
      <p:transition xmlns:mc="http://schemas.openxmlformats.org/markup-compatibility/2006" xmlns:hp="http://schemas.haansoft.com/office/presentation/8.0" mc:Ignorable="hp" hp:hslDur="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 noTextEdit="1"/>
          </p:cNvSpPr>
          <p:nvPr>
            <p:ph type="pic" sz="quarter" idx="10"/>
          </p:nvPr>
        </p:nvSpPr>
        <p:spPr/>
        <p:txBody>
          <a:bodyPr anchor="ctr"/>
          <a:lstStyle/>
          <a:p>
            <a:pPr algn="ctr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8" name="Rectangle 17"/>
          <p:cNvSpPr/>
          <p:nvPr/>
        </p:nvSpPr>
        <p:spPr>
          <a:xfrm>
            <a:off x="1662280" y="4511212"/>
            <a:ext cx="3643205" cy="430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500" b="1">
                <a:solidFill>
                  <a:schemeClr val="tx1">
                    <a:lumMod val="75000"/>
                    <a:lumOff val="25000"/>
                  </a:schemeClr>
                </a:solidFill>
              </a:rPr>
              <a:t>일반적인 사람의 사진을 구한다</a:t>
            </a:r>
            <a:endParaRPr lang="en-US" altLang="ko-KR" sz="15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Freeform: Shape 9"/>
          <p:cNvSpPr/>
          <p:nvPr/>
        </p:nvSpPr>
        <p:spPr>
          <a:xfrm rot="10800000">
            <a:off x="3220454" y="-692801"/>
            <a:ext cx="5751092" cy="6626885"/>
          </a:xfrm>
          <a:custGeom>
            <a:avLst/>
            <a:gdLst>
              <a:gd name="connsiteX0" fmla="*/ 0 w 5751092"/>
              <a:gd name="connsiteY0" fmla="*/ 1945209 h 6626885"/>
              <a:gd name="connsiteX1" fmla="*/ 82183 w 5751092"/>
              <a:gd name="connsiteY1" fmla="*/ 1945209 h 6626885"/>
              <a:gd name="connsiteX2" fmla="*/ 82183 w 5751092"/>
              <a:gd name="connsiteY2" fmla="*/ 6544702 h 6626885"/>
              <a:gd name="connsiteX3" fmla="*/ 5668909 w 5751092"/>
              <a:gd name="connsiteY3" fmla="*/ 6544702 h 6626885"/>
              <a:gd name="connsiteX4" fmla="*/ 5668909 w 5751092"/>
              <a:gd name="connsiteY4" fmla="*/ 1945209 h 6626885"/>
              <a:gd name="connsiteX5" fmla="*/ 5751092 w 5751092"/>
              <a:gd name="connsiteY5" fmla="*/ 1945209 h 6626885"/>
              <a:gd name="connsiteX6" fmla="*/ 5751092 w 5751092"/>
              <a:gd name="connsiteY6" fmla="*/ 6626885 h 6626885"/>
              <a:gd name="connsiteX7" fmla="*/ 0 w 5751092"/>
              <a:gd name="connsiteY7" fmla="*/ 6626885 h 6626885"/>
              <a:gd name="connsiteX8" fmla="*/ 0 w 5751092"/>
              <a:gd name="connsiteY8" fmla="*/ 0 h 6626885"/>
              <a:gd name="connsiteX9" fmla="*/ 5751092 w 5751092"/>
              <a:gd name="connsiteY9" fmla="*/ 0 h 6626885"/>
              <a:gd name="connsiteX10" fmla="*/ 5751092 w 5751092"/>
              <a:gd name="connsiteY10" fmla="*/ 551686 h 6626885"/>
              <a:gd name="connsiteX11" fmla="*/ 5668909 w 5751092"/>
              <a:gd name="connsiteY11" fmla="*/ 551686 h 6626885"/>
              <a:gd name="connsiteX12" fmla="*/ 5668909 w 5751092"/>
              <a:gd name="connsiteY12" fmla="*/ 82183 h 6626885"/>
              <a:gd name="connsiteX13" fmla="*/ 82183 w 5751092"/>
              <a:gd name="connsiteY13" fmla="*/ 82183 h 6626885"/>
              <a:gd name="connsiteX14" fmla="*/ 82183 w 5751092"/>
              <a:gd name="connsiteY14" fmla="*/ 551686 h 6626885"/>
              <a:gd name="connsiteX15" fmla="*/ 0 w 5751092"/>
              <a:gd name="connsiteY15" fmla="*/ 551686 h 662688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751092" h="6626885">
                <a:moveTo>
                  <a:pt x="0" y="1945209"/>
                </a:moveTo>
                <a:lnTo>
                  <a:pt x="82183" y="1945209"/>
                </a:lnTo>
                <a:lnTo>
                  <a:pt x="82183" y="6544702"/>
                </a:lnTo>
                <a:lnTo>
                  <a:pt x="5668909" y="6544702"/>
                </a:lnTo>
                <a:lnTo>
                  <a:pt x="5668909" y="1945209"/>
                </a:lnTo>
                <a:lnTo>
                  <a:pt x="5751092" y="1945209"/>
                </a:lnTo>
                <a:lnTo>
                  <a:pt x="5751092" y="6626885"/>
                </a:lnTo>
                <a:lnTo>
                  <a:pt x="0" y="6626885"/>
                </a:lnTo>
                <a:close/>
                <a:moveTo>
                  <a:pt x="0" y="0"/>
                </a:moveTo>
                <a:lnTo>
                  <a:pt x="5751092" y="0"/>
                </a:lnTo>
                <a:lnTo>
                  <a:pt x="5751092" y="551686"/>
                </a:lnTo>
                <a:lnTo>
                  <a:pt x="5668909" y="551686"/>
                </a:lnTo>
                <a:lnTo>
                  <a:pt x="5668909" y="82183"/>
                </a:lnTo>
                <a:lnTo>
                  <a:pt x="82183" y="82183"/>
                </a:lnTo>
                <a:lnTo>
                  <a:pt x="82183" y="551686"/>
                </a:lnTo>
                <a:lnTo>
                  <a:pt x="0" y="55168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"/>
          <p:cNvSpPr/>
          <p:nvPr/>
        </p:nvSpPr>
        <p:spPr>
          <a:xfrm>
            <a:off x="400439" y="6273613"/>
            <a:ext cx="2556198" cy="38877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0339" y="229305"/>
            <a:ext cx="3502024" cy="3554424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90064" y="167569"/>
            <a:ext cx="3591701" cy="3582811"/>
          </a:xfrm>
          <a:prstGeom prst="rect">
            <a:avLst/>
          </a:prstGeom>
        </p:spPr>
      </p:pic>
      <p:sp>
        <p:nvSpPr>
          <p:cNvPr id="34" name="Rectangle 17"/>
          <p:cNvSpPr/>
          <p:nvPr/>
        </p:nvSpPr>
        <p:spPr>
          <a:xfrm>
            <a:off x="7168082" y="4557780"/>
            <a:ext cx="3643206" cy="77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500" b="1">
                <a:solidFill>
                  <a:schemeClr val="tx1">
                    <a:lumMod val="75000"/>
                    <a:lumOff val="25000"/>
                  </a:schemeClr>
                </a:solidFill>
              </a:rPr>
              <a:t>OpenCV</a:t>
            </a:r>
            <a:r>
              <a:rPr lang="ko-KR" altLang="en-US" sz="1500" b="1">
                <a:solidFill>
                  <a:schemeClr val="tx1">
                    <a:lumMod val="75000"/>
                    <a:lumOff val="25000"/>
                  </a:schemeClr>
                </a:solidFill>
              </a:rPr>
              <a:t>의 딥 러닝 방식으로 사진속의 얼굴을 검출 </a:t>
            </a:r>
            <a:endParaRPr lang="ko-KR" altLang="en-US" sz="15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900">
        <p:fade thruBlk="1"/>
      </p:transition>
    </mc:Choice>
    <mc:Fallback>
      <p:transition xmlns:mc="http://schemas.openxmlformats.org/markup-compatibility/2006" xmlns:hp="http://schemas.haansoft.com/office/presentation/8.0" mc:Ignorable="hp" hp:hslDur="9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 noTextEdit="1"/>
          </p:cNvSpPr>
          <p:nvPr>
            <p:ph type="pic" sz="quarter" idx="10"/>
          </p:nvPr>
        </p:nvSpPr>
        <p:spPr/>
        <p:txBody>
          <a:bodyPr anchor="ctr"/>
          <a:lstStyle/>
          <a:p>
            <a:pPr algn="ctr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2" name="Freeform: Shape 9"/>
          <p:cNvSpPr/>
          <p:nvPr/>
        </p:nvSpPr>
        <p:spPr>
          <a:xfrm rot="10800000">
            <a:off x="3220454" y="-692801"/>
            <a:ext cx="5751092" cy="6626885"/>
          </a:xfrm>
          <a:custGeom>
            <a:avLst/>
            <a:gdLst>
              <a:gd name="connsiteX0" fmla="*/ 0 w 5751092"/>
              <a:gd name="connsiteY0" fmla="*/ 1945209 h 6626885"/>
              <a:gd name="connsiteX1" fmla="*/ 82183 w 5751092"/>
              <a:gd name="connsiteY1" fmla="*/ 1945209 h 6626885"/>
              <a:gd name="connsiteX2" fmla="*/ 82183 w 5751092"/>
              <a:gd name="connsiteY2" fmla="*/ 6544702 h 6626885"/>
              <a:gd name="connsiteX3" fmla="*/ 5668909 w 5751092"/>
              <a:gd name="connsiteY3" fmla="*/ 6544702 h 6626885"/>
              <a:gd name="connsiteX4" fmla="*/ 5668909 w 5751092"/>
              <a:gd name="connsiteY4" fmla="*/ 1945209 h 6626885"/>
              <a:gd name="connsiteX5" fmla="*/ 5751092 w 5751092"/>
              <a:gd name="connsiteY5" fmla="*/ 1945209 h 6626885"/>
              <a:gd name="connsiteX6" fmla="*/ 5751092 w 5751092"/>
              <a:gd name="connsiteY6" fmla="*/ 6626885 h 6626885"/>
              <a:gd name="connsiteX7" fmla="*/ 0 w 5751092"/>
              <a:gd name="connsiteY7" fmla="*/ 6626885 h 6626885"/>
              <a:gd name="connsiteX8" fmla="*/ 0 w 5751092"/>
              <a:gd name="connsiteY8" fmla="*/ 0 h 6626885"/>
              <a:gd name="connsiteX9" fmla="*/ 5751092 w 5751092"/>
              <a:gd name="connsiteY9" fmla="*/ 0 h 6626885"/>
              <a:gd name="connsiteX10" fmla="*/ 5751092 w 5751092"/>
              <a:gd name="connsiteY10" fmla="*/ 551686 h 6626885"/>
              <a:gd name="connsiteX11" fmla="*/ 5668909 w 5751092"/>
              <a:gd name="connsiteY11" fmla="*/ 551686 h 6626885"/>
              <a:gd name="connsiteX12" fmla="*/ 5668909 w 5751092"/>
              <a:gd name="connsiteY12" fmla="*/ 82183 h 6626885"/>
              <a:gd name="connsiteX13" fmla="*/ 82183 w 5751092"/>
              <a:gd name="connsiteY13" fmla="*/ 82183 h 6626885"/>
              <a:gd name="connsiteX14" fmla="*/ 82183 w 5751092"/>
              <a:gd name="connsiteY14" fmla="*/ 551686 h 6626885"/>
              <a:gd name="connsiteX15" fmla="*/ 0 w 5751092"/>
              <a:gd name="connsiteY15" fmla="*/ 551686 h 662688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751092" h="6626885">
                <a:moveTo>
                  <a:pt x="0" y="1945209"/>
                </a:moveTo>
                <a:lnTo>
                  <a:pt x="82183" y="1945209"/>
                </a:lnTo>
                <a:lnTo>
                  <a:pt x="82183" y="6544702"/>
                </a:lnTo>
                <a:lnTo>
                  <a:pt x="5668909" y="6544702"/>
                </a:lnTo>
                <a:lnTo>
                  <a:pt x="5668909" y="1945209"/>
                </a:lnTo>
                <a:lnTo>
                  <a:pt x="5751092" y="1945209"/>
                </a:lnTo>
                <a:lnTo>
                  <a:pt x="5751092" y="6626885"/>
                </a:lnTo>
                <a:lnTo>
                  <a:pt x="0" y="6626885"/>
                </a:lnTo>
                <a:close/>
                <a:moveTo>
                  <a:pt x="0" y="0"/>
                </a:moveTo>
                <a:lnTo>
                  <a:pt x="5751092" y="0"/>
                </a:lnTo>
                <a:lnTo>
                  <a:pt x="5751092" y="551686"/>
                </a:lnTo>
                <a:lnTo>
                  <a:pt x="5668909" y="551686"/>
                </a:lnTo>
                <a:lnTo>
                  <a:pt x="5668909" y="82183"/>
                </a:lnTo>
                <a:lnTo>
                  <a:pt x="82183" y="82183"/>
                </a:lnTo>
                <a:lnTo>
                  <a:pt x="82183" y="551686"/>
                </a:lnTo>
                <a:lnTo>
                  <a:pt x="0" y="55168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"/>
          <p:cNvSpPr/>
          <p:nvPr/>
        </p:nvSpPr>
        <p:spPr>
          <a:xfrm>
            <a:off x="400439" y="6273613"/>
            <a:ext cx="2556198" cy="38877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Rectangle 17"/>
          <p:cNvSpPr/>
          <p:nvPr/>
        </p:nvSpPr>
        <p:spPr>
          <a:xfrm>
            <a:off x="1578822" y="4178821"/>
            <a:ext cx="3643205" cy="111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500" b="1">
                <a:solidFill>
                  <a:schemeClr val="tx1">
                    <a:lumMod val="75000"/>
                    <a:lumOff val="25000"/>
                  </a:schemeClr>
                </a:solidFill>
              </a:rPr>
              <a:t>검출된 얼굴사진을 </a:t>
            </a:r>
            <a:r>
              <a:rPr lang="en-US" altLang="ko-KR" sz="1500" b="1">
                <a:solidFill>
                  <a:schemeClr val="tx1">
                    <a:lumMod val="75000"/>
                    <a:lumOff val="25000"/>
                  </a:schemeClr>
                </a:solidFill>
              </a:rPr>
              <a:t>facial landmark detection</a:t>
            </a:r>
            <a:r>
              <a:rPr lang="ko-KR" altLang="en-US" sz="1500" b="1">
                <a:solidFill>
                  <a:schemeClr val="tx1">
                    <a:lumMod val="75000"/>
                    <a:lumOff val="25000"/>
                  </a:schemeClr>
                </a:solidFill>
              </a:rPr>
              <a:t>을 통해 검출 후 마스크 이미지를 검출된 </a:t>
            </a:r>
            <a:r>
              <a:rPr lang="en-US" altLang="ko-KR" sz="1500" b="1">
                <a:solidFill>
                  <a:schemeClr val="tx1">
                    <a:lumMod val="75000"/>
                    <a:lumOff val="25000"/>
                  </a:schemeClr>
                </a:solidFill>
              </a:rPr>
              <a:t>landmark</a:t>
            </a:r>
            <a:r>
              <a:rPr lang="ko-KR" altLang="en-US" sz="1500" b="1">
                <a:solidFill>
                  <a:schemeClr val="tx1">
                    <a:lumMod val="75000"/>
                    <a:lumOff val="25000"/>
                  </a:schemeClr>
                </a:solidFill>
              </a:rPr>
              <a:t>에 씌운다</a:t>
            </a:r>
            <a:endParaRPr lang="ko-KR" altLang="en-US" sz="15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6001" y="495980"/>
            <a:ext cx="2610510" cy="3199720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10631" y="522511"/>
            <a:ext cx="3000375" cy="3180763"/>
          </a:xfrm>
          <a:prstGeom prst="rect">
            <a:avLst/>
          </a:prstGeom>
        </p:spPr>
      </p:pic>
      <p:sp>
        <p:nvSpPr>
          <p:cNvPr id="39" name="Rectangle 17"/>
          <p:cNvSpPr/>
          <p:nvPr/>
        </p:nvSpPr>
        <p:spPr>
          <a:xfrm>
            <a:off x="6912821" y="4216921"/>
            <a:ext cx="3643205" cy="772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500" b="1">
                <a:solidFill>
                  <a:schemeClr val="tx1">
                    <a:lumMod val="75000"/>
                    <a:lumOff val="25000"/>
                  </a:schemeClr>
                </a:solidFill>
              </a:rPr>
              <a:t>이 방식으로 데이터셋을 만든 후 학습을 시켜 마스크 인식 판별기를 만든다</a:t>
            </a:r>
            <a:endParaRPr lang="ko-KR" altLang="en-US" sz="15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900">
        <p:fade thruBlk="1"/>
      </p:transition>
    </mc:Choice>
    <mc:Fallback>
      <p:transition xmlns:mc="http://schemas.openxmlformats.org/markup-compatibility/2006" xmlns:hp="http://schemas.haansoft.com/office/presentation/8.0" mc:Ignorable="hp" hp:hslDur="9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"/>
          <p:cNvSpPr txBox="1"/>
          <p:nvPr/>
        </p:nvSpPr>
        <p:spPr>
          <a:xfrm>
            <a:off x="551495" y="497185"/>
            <a:ext cx="11089009" cy="59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facenet = cv2.dnn.readNet('models/deploy.prototxt', 'models/res10_300x300_ssd_iter_140000.caffemodel')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r"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model = load_model('models/mask_detector.model')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1" name="Rectangle 10"/>
          <p:cNvSpPr/>
          <p:nvPr/>
        </p:nvSpPr>
        <p:spPr>
          <a:xfrm>
            <a:off x="1974882" y="1132455"/>
            <a:ext cx="4121118" cy="408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얼굴인식모델과 마스크인식모델을 로드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11"/>
          <p:cNvSpPr txBox="1"/>
          <p:nvPr/>
        </p:nvSpPr>
        <p:spPr>
          <a:xfrm>
            <a:off x="557472" y="2314575"/>
            <a:ext cx="2924867" cy="3391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cap = cv2.VideoCapture(0)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3" name="Rectangle 13"/>
          <p:cNvSpPr/>
          <p:nvPr/>
        </p:nvSpPr>
        <p:spPr>
          <a:xfrm>
            <a:off x="3291145" y="2761229"/>
            <a:ext cx="4121118" cy="40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영상을 불러옴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Rectangle 28"/>
          <p:cNvSpPr/>
          <p:nvPr/>
        </p:nvSpPr>
        <p:spPr>
          <a:xfrm rot="900000">
            <a:off x="3419721" y="5874739"/>
            <a:ext cx="723409" cy="72340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Rectangle 28"/>
          <p:cNvSpPr/>
          <p:nvPr/>
        </p:nvSpPr>
        <p:spPr>
          <a:xfrm rot="900000">
            <a:off x="10944470" y="1321788"/>
            <a:ext cx="723409" cy="72340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TextBox 11"/>
          <p:cNvSpPr txBox="1"/>
          <p:nvPr/>
        </p:nvSpPr>
        <p:spPr>
          <a:xfrm>
            <a:off x="547947" y="3600450"/>
            <a:ext cx="9620943" cy="8648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blob = cv2.dnn.blobFromImage(img, scalefactor=1., size=(300, 300), mean=(104., 177., 123.))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 facenet.setInput(blob)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 dets = facenet.forward()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7" name="Rectangle 13"/>
          <p:cNvSpPr/>
          <p:nvPr/>
        </p:nvSpPr>
        <p:spPr>
          <a:xfrm>
            <a:off x="3481645" y="4590029"/>
            <a:ext cx="4121118" cy="1046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facenet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를 사용하기 위해 이미지를 변환해주고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변환된 이미지를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Input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으로 설정후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forward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함수를 통해 인퍼런스하여 결과값이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dets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에 저장 됨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"/>
          <p:cNvSpPr/>
          <p:nvPr/>
        </p:nvSpPr>
        <p:spPr>
          <a:xfrm>
            <a:off x="400439" y="6273613"/>
            <a:ext cx="2556198" cy="38877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900">
        <p:fade thruBlk="1"/>
      </p:transition>
    </mc:Choice>
    <mc:Fallback>
      <p:transition xmlns:mc="http://schemas.openxmlformats.org/markup-compatibility/2006" xmlns:hp="http://schemas.haansoft.com/office/presentation/8.0" mc:Ignorable="hp" hp:hslDur="9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"/>
          <p:cNvSpPr txBox="1"/>
          <p:nvPr/>
        </p:nvSpPr>
        <p:spPr>
          <a:xfrm>
            <a:off x="551495" y="849610"/>
            <a:ext cx="11089009" cy="2929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 for i in range(dets.shape[2]):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     confidence = dets[0, 0, i, 2]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     if confidence &lt; 0.5: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         continue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     x1 = int(dets[0, 0, i, 3] * w)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     y1 = int(dets[0, 0, i, 4] * h)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     x2 = int(dets[0, 0, i, 5] * w)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     y2 = int(dets[0, 0, i, 6] * h)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ko-KR" alt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     </a:t>
            </a: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face = img[y1:y2, x1:x2]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3" name="Rectangle 13"/>
          <p:cNvSpPr/>
          <p:nvPr/>
        </p:nvSpPr>
        <p:spPr>
          <a:xfrm>
            <a:off x="4757996" y="1743074"/>
            <a:ext cx="4121118" cy="1045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dets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에 저장 된 것을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for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루프를 통해서 한계값을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0.5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로 주고 미만인 값은 넘겨서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와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의 바운딩 박스를 구해준다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Rectangle 28"/>
          <p:cNvSpPr/>
          <p:nvPr/>
        </p:nvSpPr>
        <p:spPr>
          <a:xfrm rot="900000">
            <a:off x="3695947" y="5800970"/>
            <a:ext cx="723409" cy="72340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Rectangle 28"/>
          <p:cNvSpPr/>
          <p:nvPr/>
        </p:nvSpPr>
        <p:spPr>
          <a:xfrm rot="900000">
            <a:off x="10868270" y="445489"/>
            <a:ext cx="723409" cy="72340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"/>
          <p:cNvSpPr/>
          <p:nvPr/>
        </p:nvSpPr>
        <p:spPr>
          <a:xfrm>
            <a:off x="400439" y="6273613"/>
            <a:ext cx="2556198" cy="38877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TextBox 2"/>
          <p:cNvSpPr txBox="1"/>
          <p:nvPr/>
        </p:nvSpPr>
        <p:spPr>
          <a:xfrm>
            <a:off x="503870" y="4429125"/>
            <a:ext cx="7355209" cy="340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mask, nomask = model.predict(face_input).squeeze()</a:t>
            </a:r>
            <a:endParaRPr lang="ko-KR" alt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2" name="Rectangle 13"/>
          <p:cNvSpPr/>
          <p:nvPr/>
        </p:nvSpPr>
        <p:spPr>
          <a:xfrm>
            <a:off x="4815146" y="5267324"/>
            <a:ext cx="4121118" cy="407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로드된 모델로 예측하여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mask,nomask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확률을 구분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900">
        <p:fade thruBlk="1"/>
      </p:transition>
    </mc:Choice>
    <mc:Fallback>
      <p:transition xmlns:mc="http://schemas.openxmlformats.org/markup-compatibility/2006" xmlns:hp="http://schemas.haansoft.com/office/presentation/8.0" mc:Ignorable="hp" hp:hslDur="9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"/>
          <p:cNvSpPr txBox="1"/>
          <p:nvPr/>
        </p:nvSpPr>
        <p:spPr>
          <a:xfrm>
            <a:off x="0" y="878184"/>
            <a:ext cx="11089009" cy="2158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     if mask &gt; nomask: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         color = (0, 255, 0)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         label = 'Mask %d%%' % (mask * 100)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         nono = '1'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     else: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         color = (0, 0, 255)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         label = 'No Mask %d%%' % (nomask * 100)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         nono = '2'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3" name="Rectangle 13"/>
          <p:cNvSpPr/>
          <p:nvPr/>
        </p:nvSpPr>
        <p:spPr>
          <a:xfrm>
            <a:off x="6096000" y="1533524"/>
            <a:ext cx="4121119" cy="1045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마스크를 착용했을때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이 되며 바운딩 박스가 라임색이 되며 마스크를 착용하지 않았을 경우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가 되며 바운딩 박스가 빨간색이 된다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Rectangle 28"/>
          <p:cNvSpPr/>
          <p:nvPr/>
        </p:nvSpPr>
        <p:spPr>
          <a:xfrm rot="900000">
            <a:off x="3867397" y="5943848"/>
            <a:ext cx="723409" cy="72340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Rectangle 28"/>
          <p:cNvSpPr/>
          <p:nvPr/>
        </p:nvSpPr>
        <p:spPr>
          <a:xfrm rot="900000">
            <a:off x="10868270" y="445489"/>
            <a:ext cx="723409" cy="72340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"/>
          <p:cNvSpPr/>
          <p:nvPr/>
        </p:nvSpPr>
        <p:spPr>
          <a:xfrm>
            <a:off x="400439" y="6273613"/>
            <a:ext cx="2556198" cy="38877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TextBox 2"/>
          <p:cNvSpPr txBox="1"/>
          <p:nvPr/>
        </p:nvSpPr>
        <p:spPr>
          <a:xfrm>
            <a:off x="532444" y="3429000"/>
            <a:ext cx="7355209" cy="598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out.write(result_img)</a:t>
            </a:r>
            <a:endParaRPr lang="ko-KR" alt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ko-KR" alt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 cv2.imshow('result', result_img)</a:t>
            </a:r>
            <a:endParaRPr lang="ko-KR" alt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2" name="Rectangle 13"/>
          <p:cNvSpPr/>
          <p:nvPr/>
        </p:nvSpPr>
        <p:spPr>
          <a:xfrm>
            <a:off x="6096000" y="3429000"/>
            <a:ext cx="4121118" cy="407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결과값을 저장하여 영상으로 결과값을 나타낸다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2"/>
          <p:cNvSpPr txBox="1"/>
          <p:nvPr/>
        </p:nvSpPr>
        <p:spPr>
          <a:xfrm>
            <a:off x="551496" y="4859634"/>
            <a:ext cx="11089009" cy="1120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import serial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arduino = serial.Serial('com7',9600)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     arduino.write(nono.encode('utf-8'))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     print(nono.encode('utf-8'))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4" name="Rectangle 13"/>
          <p:cNvSpPr/>
          <p:nvPr/>
        </p:nvSpPr>
        <p:spPr>
          <a:xfrm>
            <a:off x="6096000" y="5295900"/>
            <a:ext cx="4121118" cy="721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arduino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와 연결하기 위해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com7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의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9600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의 속도로 바이트 단위로 인코딩을 해준다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900">
        <p:fade thruBlk="1"/>
      </p:transition>
    </mc:Choice>
    <mc:Fallback>
      <p:transition xmlns:mc="http://schemas.openxmlformats.org/markup-compatibility/2006" xmlns:hp="http://schemas.haansoft.com/office/presentation/8.0" mc:Ignorable="hp" hp:hslDur="9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8"/>
          <p:cNvSpPr/>
          <p:nvPr/>
        </p:nvSpPr>
        <p:spPr>
          <a:xfrm rot="900000">
            <a:off x="3867397" y="5943848"/>
            <a:ext cx="723409" cy="72340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Rectangle 28"/>
          <p:cNvSpPr/>
          <p:nvPr/>
        </p:nvSpPr>
        <p:spPr>
          <a:xfrm rot="900000">
            <a:off x="10868270" y="445489"/>
            <a:ext cx="723409" cy="72340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"/>
          <p:cNvSpPr/>
          <p:nvPr/>
        </p:nvSpPr>
        <p:spPr>
          <a:xfrm>
            <a:off x="400439" y="6273613"/>
            <a:ext cx="2556198" cy="38877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TextBox 2"/>
          <p:cNvSpPr txBox="1"/>
          <p:nvPr/>
        </p:nvSpPr>
        <p:spPr>
          <a:xfrm>
            <a:off x="1666875" y="278119"/>
            <a:ext cx="3545209" cy="6301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 data;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void setup() {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Serial.begin(9600);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pinMode(11,OUTPUT);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pinMode(13,OUTPUT);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}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void loop() {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while (Serial.available()){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 data = Serial.read();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}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if (data=='2'){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 digitalWrite(11,HIGH);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 digitalWrite(13,LOW);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}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else if (data =='1'){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 digitalWrite(11,LOW);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 digitalWrite(13,HIGH);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}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}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7" name="Rectangle 13"/>
          <p:cNvSpPr/>
          <p:nvPr/>
        </p:nvSpPr>
        <p:spPr>
          <a:xfrm>
            <a:off x="6096000" y="1914525"/>
            <a:ext cx="4121118" cy="721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파이썬에서 받은 값을 읽어서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번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13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번 핀에 연결한다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Rectangle 13"/>
          <p:cNvSpPr/>
          <p:nvPr/>
        </p:nvSpPr>
        <p:spPr>
          <a:xfrm>
            <a:off x="6096000" y="4210050"/>
            <a:ext cx="4121118" cy="1045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의 값이 오면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번 핀이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HIGH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13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번 핀이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LOW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가 되고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의 값이 오면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번 핀이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LOW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13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번 핀이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HIGH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가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900">
        <p:fade thruBlk="1"/>
      </p:transition>
    </mc:Choice>
    <mc:Fallback>
      <p:transition xmlns:mc="http://schemas.openxmlformats.org/markup-compatibility/2006" xmlns:hp="http://schemas.haansoft.com/office/presentation/8.0" mc:Ignorable="hp" hp:hslDur="9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39494" y="762953"/>
            <a:ext cx="6341880" cy="53320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2789" y="3429000"/>
            <a:ext cx="4554355" cy="771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200" indent="-21420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>
                <a:solidFill>
                  <a:schemeClr val="tx1">
                    <a:lumMod val="75000"/>
                    <a:lumOff val="25000"/>
                  </a:schemeClr>
                </a:solidFill>
              </a:rPr>
              <a:t>마스크 착용시</a:t>
            </a:r>
            <a:r>
              <a:rPr lang="en-US" altLang="ko-KR" sz="15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500" b="1">
                <a:solidFill>
                  <a:schemeClr val="tx1">
                    <a:lumMod val="75000"/>
                    <a:lumOff val="25000"/>
                  </a:schemeClr>
                </a:solidFill>
              </a:rPr>
              <a:t>붉은색 </a:t>
            </a:r>
            <a:r>
              <a:rPr lang="en-US" altLang="ko-KR" sz="1500" b="1">
                <a:solidFill>
                  <a:schemeClr val="tx1">
                    <a:lumMod val="75000"/>
                    <a:lumOff val="25000"/>
                  </a:schemeClr>
                </a:solidFill>
              </a:rPr>
              <a:t>LED</a:t>
            </a:r>
            <a:r>
              <a:rPr lang="ko-KR" altLang="en-US" sz="1500" b="1">
                <a:solidFill>
                  <a:schemeClr val="tx1">
                    <a:lumMod val="75000"/>
                    <a:lumOff val="25000"/>
                  </a:schemeClr>
                </a:solidFill>
              </a:rPr>
              <a:t>미점등</a:t>
            </a:r>
            <a:endParaRPr lang="ko-KR" altLang="en-US" sz="15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14200" indent="-21420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>
                <a:solidFill>
                  <a:schemeClr val="tx1">
                    <a:lumMod val="75000"/>
                    <a:lumOff val="25000"/>
                  </a:schemeClr>
                </a:solidFill>
              </a:rPr>
              <a:t>마스크 미착용시 붉은색 </a:t>
            </a:r>
            <a:r>
              <a:rPr lang="en-US" altLang="ko-KR" sz="1500" b="1">
                <a:solidFill>
                  <a:schemeClr val="tx1">
                    <a:lumMod val="75000"/>
                    <a:lumOff val="25000"/>
                  </a:schemeClr>
                </a:solidFill>
              </a:rPr>
              <a:t>LED</a:t>
            </a:r>
            <a:r>
              <a:rPr lang="ko-KR" altLang="en-US" sz="1500" b="1">
                <a:solidFill>
                  <a:schemeClr val="tx1">
                    <a:lumMod val="75000"/>
                    <a:lumOff val="25000"/>
                  </a:schemeClr>
                </a:solidFill>
              </a:rPr>
              <a:t>점등</a:t>
            </a:r>
            <a:endParaRPr lang="ko-KR" altLang="en-US" sz="15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4454" y="1685650"/>
            <a:ext cx="3060419" cy="9032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한명 일때</a:t>
            </a:r>
            <a:endParaRPr lang="ko-KR" altLang="en-US" sz="54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 rot="900000">
            <a:off x="1384001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6" name="혼자서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4552795" y="855486"/>
            <a:ext cx="6333927" cy="3739774"/>
          </a:xfrm>
          <a:prstGeom prst="rect">
            <a:avLst/>
          </a:prstGeom>
        </p:spPr>
      </p:pic>
      <p:sp>
        <p:nvSpPr>
          <p:cNvPr id="17" name=""/>
          <p:cNvSpPr/>
          <p:nvPr/>
        </p:nvSpPr>
        <p:spPr>
          <a:xfrm>
            <a:off x="400439" y="6273613"/>
            <a:ext cx="2556198" cy="38877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900">
        <p:fade thruBlk="1"/>
      </p:transition>
    </mc:Choice>
    <mc:Fallback>
      <p:transition xmlns:mc="http://schemas.openxmlformats.org/markup-compatibility/2006" xmlns:hp="http://schemas.haansoft.com/office/presentation/8.0" mc:Ignorable="hp" hp:hslDur="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945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Hexon-Tosc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6c6ba"/>
      </a:accent1>
      <a:accent2>
        <a:srgbClr val="3f434d"/>
      </a:accent2>
      <a:accent3>
        <a:srgbClr val="46c6ba"/>
      </a:accent3>
      <a:accent4>
        <a:srgbClr val="3f434d"/>
      </a:accent4>
      <a:accent5>
        <a:srgbClr val="46c6ba"/>
      </a:accent5>
      <a:accent6>
        <a:srgbClr val="3f434d"/>
      </a:accent6>
      <a:hlink>
        <a:srgbClr val="0563c1"/>
      </a:hlink>
      <a:folHlink>
        <a:srgbClr val="954f72"/>
      </a:folHlink>
    </a:clrScheme>
    <a:fontScheme name="사업">
      <a:majorFont>
        <a:latin typeface="Montserrat Semi Bo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363</ep:Words>
  <ep:PresentationFormat>Widescreen</ep:PresentationFormat>
  <ep:Paragraphs>80</ep:Paragraphs>
  <ep:Slides>11</ep:Slides>
  <ep:Notes>0</ep:Notes>
  <ep:TotalTime>0</ep:TotalTime>
  <ep:HiddenSlides>0</ep:HiddenSlides>
  <ep:MMClips>2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2018-05-05T03:43:01.000</dcterms:created>
  <dc:creator>ilhamsyahvutra@outlook.com</dc:creator>
  <cp:lastModifiedBy>이동엽</cp:lastModifiedBy>
  <dcterms:modified xsi:type="dcterms:W3CDTF">2022-12-11T12:07:36.411</dcterms:modified>
  <cp:revision>91</cp:revision>
  <dc:title>PowerPoint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